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73" r:id="rId4"/>
    <p:sldId id="277" r:id="rId5"/>
    <p:sldId id="272" r:id="rId6"/>
    <p:sldId id="279" r:id="rId7"/>
    <p:sldId id="275" r:id="rId8"/>
    <p:sldId id="258" r:id="rId9"/>
    <p:sldId id="261" r:id="rId10"/>
    <p:sldId id="262" r:id="rId11"/>
    <p:sldId id="263" r:id="rId12"/>
    <p:sldId id="259" r:id="rId13"/>
    <p:sldId id="267" r:id="rId14"/>
    <p:sldId id="283" r:id="rId15"/>
    <p:sldId id="280" r:id="rId16"/>
    <p:sldId id="282" r:id="rId17"/>
    <p:sldId id="281" r:id="rId18"/>
    <p:sldId id="285" r:id="rId19"/>
    <p:sldId id="284" r:id="rId20"/>
    <p:sldId id="265" r:id="rId21"/>
    <p:sldId id="276" r:id="rId22"/>
    <p:sldId id="278" r:id="rId23"/>
    <p:sldId id="269" r:id="rId24"/>
    <p:sldId id="270" r:id="rId25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affy" pitchFamily="2" charset="0"/>
      <p:regular r:id="rId34"/>
    </p:embeddedFont>
    <p:embeddedFont>
      <p:font typeface="BatangChe" panose="02030609000101010101" pitchFamily="49" charset="-127"/>
      <p:regular r:id="rId35"/>
    </p:embeddedFont>
    <p:embeddedFont>
      <p:font typeface="ＭＳ Ｐゴシック" panose="020B0600070205080204" pitchFamily="34" charset="-128"/>
      <p:regular r:id="rId36"/>
    </p:embeddedFont>
    <p:embeddedFont>
      <p:font typeface="Albertus MT" panose="020E0602030304020304" pitchFamily="34" charset="0"/>
      <p:regular r:id="rId37"/>
      <p: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416B57"/>
    <a:srgbClr val="8DB9A4"/>
    <a:srgbClr val="2C483B"/>
    <a:srgbClr val="375B4B"/>
    <a:srgbClr val="4A6444"/>
    <a:srgbClr val="003300"/>
    <a:srgbClr val="FFFFFF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99712" autoAdjust="0"/>
  </p:normalViewPr>
  <p:slideViewPr>
    <p:cSldViewPr>
      <p:cViewPr>
        <p:scale>
          <a:sx n="100" d="100"/>
          <a:sy n="100" d="100"/>
        </p:scale>
        <p:origin x="-1368" y="-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05369641294838"/>
          <c:y val="0.13816108923884515"/>
          <c:w val="0.44537992125984366"/>
          <c:h val="0.835087352362204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Relational Environments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Stem Environments</c:v>
                </c:pt>
                <c:pt idx="1">
                  <c:v>Core Environments</c:v>
                </c:pt>
                <c:pt idx="2">
                  <c:v>Root Environments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2643</c:v>
                </c:pt>
                <c:pt idx="1">
                  <c:v>1785</c:v>
                </c:pt>
                <c:pt idx="2">
                  <c:v>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170">
          <a:noFill/>
        </a:ln>
      </c:spPr>
    </c:plotArea>
    <c:legend>
      <c:legendPos val="tr"/>
      <c:layout>
        <c:manualLayout>
          <c:xMode val="edge"/>
          <c:yMode val="edge"/>
          <c:x val="0.80156439496787024"/>
          <c:y val="0.1454486803085249"/>
          <c:w val="0.18550457054937097"/>
          <c:h val="0.20384646861054756"/>
        </c:manualLayout>
      </c:layout>
      <c:overlay val="0"/>
      <c:spPr>
        <a:solidFill>
          <a:schemeClr val="bg1">
            <a:alpha val="75000"/>
          </a:schemeClr>
        </a:solidFill>
        <a:ln w="38100" cap="rnd">
          <a:solidFill>
            <a:srgbClr val="9E0000">
              <a:alpha val="70000"/>
            </a:srgbClr>
          </a:solidFill>
        </a:ln>
      </c:spPr>
    </c:legend>
    <c:plotVisOnly val="1"/>
    <c:dispBlanksAs val="zero"/>
    <c:showDLblsOverMax val="0"/>
  </c:chart>
  <c:txPr>
    <a:bodyPr/>
    <a:lstStyle/>
    <a:p>
      <a:pPr>
        <a:defRPr sz="135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94619422572188"/>
          <c:y val="0.17859147048243357"/>
          <c:w val="0.4494930008748908"/>
          <c:h val="0.821408529517566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Interviews</c:v>
                </c:pt>
                <c:pt idx="1">
                  <c:v>Aboriginal Health Plans</c:v>
                </c:pt>
                <c:pt idx="2">
                  <c:v>Strategic Plans</c:v>
                </c:pt>
                <c:pt idx="3">
                  <c:v>Service Plans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44</c:v>
                </c:pt>
                <c:pt idx="2">
                  <c:v>34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8775">
          <a:noFill/>
        </a:ln>
      </c:spPr>
    </c:plotArea>
    <c:legend>
      <c:legendPos val="tr"/>
      <c:layout>
        <c:manualLayout>
          <c:xMode val="edge"/>
          <c:yMode val="edge"/>
          <c:x val="0.78432369445198657"/>
          <c:y val="0.19626734158230222"/>
          <c:w val="0.2099291791112318"/>
          <c:h val="0.31895278433156143"/>
        </c:manualLayout>
      </c:layout>
      <c:overlay val="0"/>
      <c:spPr>
        <a:solidFill>
          <a:schemeClr val="bg1">
            <a:alpha val="75000"/>
          </a:schemeClr>
        </a:solidFill>
        <a:ln w="38100" cap="rnd">
          <a:solidFill>
            <a:srgbClr val="9E0000">
              <a:alpha val="70000"/>
            </a:srgbClr>
          </a:solidFill>
        </a:ln>
        <a:effectLst>
          <a:softEdge rad="0"/>
        </a:effectLst>
      </c:spPr>
    </c:legend>
    <c:plotVisOnly val="1"/>
    <c:dispBlanksAs val="zero"/>
    <c:showDLblsOverMax val="0"/>
  </c:chart>
  <c:txPr>
    <a:bodyPr/>
    <a:lstStyle/>
    <a:p>
      <a:pPr>
        <a:defRPr sz="133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94619422572188"/>
          <c:y val="0.17859147048243357"/>
          <c:w val="0.4494930008748908"/>
          <c:h val="0.821408529517566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Interviews</c:v>
                </c:pt>
                <c:pt idx="1">
                  <c:v>Aboriginal Health Plans</c:v>
                </c:pt>
                <c:pt idx="2">
                  <c:v>Strategic Plans</c:v>
                </c:pt>
                <c:pt idx="3">
                  <c:v>Service Plans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263</c:v>
                </c:pt>
                <c:pt idx="2">
                  <c:v>36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8775">
          <a:noFill/>
        </a:ln>
      </c:spPr>
    </c:plotArea>
    <c:legend>
      <c:legendPos val="tr"/>
      <c:layout>
        <c:manualLayout>
          <c:xMode val="edge"/>
          <c:yMode val="edge"/>
          <c:x val="0.78432369445198657"/>
          <c:y val="0.19626734158230222"/>
          <c:w val="0.2099291791112318"/>
          <c:h val="0.31895278433156143"/>
        </c:manualLayout>
      </c:layout>
      <c:overlay val="0"/>
      <c:spPr>
        <a:solidFill>
          <a:schemeClr val="bg1">
            <a:alpha val="75000"/>
          </a:schemeClr>
        </a:solidFill>
        <a:ln w="38100" cap="rnd">
          <a:solidFill>
            <a:srgbClr val="9E0000">
              <a:alpha val="70000"/>
            </a:srgbClr>
          </a:solidFill>
        </a:ln>
        <a:effectLst>
          <a:softEdge rad="0"/>
        </a:effectLst>
      </c:spPr>
    </c:legend>
    <c:plotVisOnly val="1"/>
    <c:dispBlanksAs val="zero"/>
    <c:showDLblsOverMax val="0"/>
  </c:chart>
  <c:txPr>
    <a:bodyPr/>
    <a:lstStyle/>
    <a:p>
      <a:pPr>
        <a:defRPr sz="1331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D4B2-C648-4C61-A3FC-35F2EF27D51A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7C04-00E8-4F8F-AB18-ECBDF76A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883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E175-C9AB-4C67-941E-DF0C0FB2BFB6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45EA-1FF4-48E8-BD85-C732BADF6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31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6DC44-DE7F-4FAA-B462-5DC19E2687E9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1DB9-B0A6-48F2-9D74-A746BBC66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69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9E5C-1C9C-4452-AF1F-81ED0FE09EAA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CF84-D7AC-445E-94AD-B188BB54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700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7534-B5D3-4F9A-8728-0B70D8732E05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CE8E-EA38-44DD-B326-B18253D8C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994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FD7D-B759-4F9E-8DEA-0B28554E9821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6025-759F-4104-94E6-057C43160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4630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20" indent="0">
              <a:buNone/>
              <a:defRPr sz="1800" b="1"/>
            </a:lvl3pPr>
            <a:lvl4pPr marL="1371029" indent="0">
              <a:buNone/>
              <a:defRPr sz="1600" b="1"/>
            </a:lvl4pPr>
            <a:lvl5pPr marL="1828039" indent="0">
              <a:buNone/>
              <a:defRPr sz="1600" b="1"/>
            </a:lvl5pPr>
            <a:lvl6pPr marL="2285049" indent="0">
              <a:buNone/>
              <a:defRPr sz="1600" b="1"/>
            </a:lvl6pPr>
            <a:lvl7pPr marL="2742059" indent="0">
              <a:buNone/>
              <a:defRPr sz="1600" b="1"/>
            </a:lvl7pPr>
            <a:lvl8pPr marL="3199069" indent="0">
              <a:buNone/>
              <a:defRPr sz="1600" b="1"/>
            </a:lvl8pPr>
            <a:lvl9pPr marL="3656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20" indent="0">
              <a:buNone/>
              <a:defRPr sz="1800" b="1"/>
            </a:lvl3pPr>
            <a:lvl4pPr marL="1371029" indent="0">
              <a:buNone/>
              <a:defRPr sz="1600" b="1"/>
            </a:lvl4pPr>
            <a:lvl5pPr marL="1828039" indent="0">
              <a:buNone/>
              <a:defRPr sz="1600" b="1"/>
            </a:lvl5pPr>
            <a:lvl6pPr marL="2285049" indent="0">
              <a:buNone/>
              <a:defRPr sz="1600" b="1"/>
            </a:lvl6pPr>
            <a:lvl7pPr marL="2742059" indent="0">
              <a:buNone/>
              <a:defRPr sz="1600" b="1"/>
            </a:lvl7pPr>
            <a:lvl8pPr marL="3199069" indent="0">
              <a:buNone/>
              <a:defRPr sz="1600" b="1"/>
            </a:lvl8pPr>
            <a:lvl9pPr marL="3656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5840-E9D1-4038-9E46-A75C59165872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A549-7B58-4F08-A105-BA0B81297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87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44A4-C7CC-4A14-9862-5DEFE4628CBD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B88E-1C32-4481-89D6-45B58C72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5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107F-164D-4915-899B-07DB3EFB6641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0227-5BEB-416C-9B47-5663E9A4F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351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20" indent="0">
              <a:buNone/>
              <a:defRPr sz="1000"/>
            </a:lvl3pPr>
            <a:lvl4pPr marL="1371029" indent="0">
              <a:buNone/>
              <a:defRPr sz="900"/>
            </a:lvl4pPr>
            <a:lvl5pPr marL="1828039" indent="0">
              <a:buNone/>
              <a:defRPr sz="900"/>
            </a:lvl5pPr>
            <a:lvl6pPr marL="2285049" indent="0">
              <a:buNone/>
              <a:defRPr sz="900"/>
            </a:lvl6pPr>
            <a:lvl7pPr marL="2742059" indent="0">
              <a:buNone/>
              <a:defRPr sz="900"/>
            </a:lvl7pPr>
            <a:lvl8pPr marL="3199069" indent="0">
              <a:buNone/>
              <a:defRPr sz="900"/>
            </a:lvl8pPr>
            <a:lvl9pPr marL="3656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1C58-AEBE-4F2F-A875-F624C2A15DDF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BABF-6B04-4A7C-957D-E40DAE8D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09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0" indent="0">
              <a:buNone/>
              <a:defRPr sz="2800"/>
            </a:lvl2pPr>
            <a:lvl3pPr marL="914020" indent="0">
              <a:buNone/>
              <a:defRPr sz="2400"/>
            </a:lvl3pPr>
            <a:lvl4pPr marL="1371029" indent="0">
              <a:buNone/>
              <a:defRPr sz="2000"/>
            </a:lvl4pPr>
            <a:lvl5pPr marL="1828039" indent="0">
              <a:buNone/>
              <a:defRPr sz="2000"/>
            </a:lvl5pPr>
            <a:lvl6pPr marL="2285049" indent="0">
              <a:buNone/>
              <a:defRPr sz="2000"/>
            </a:lvl6pPr>
            <a:lvl7pPr marL="2742059" indent="0">
              <a:buNone/>
              <a:defRPr sz="2000"/>
            </a:lvl7pPr>
            <a:lvl8pPr marL="3199069" indent="0">
              <a:buNone/>
              <a:defRPr sz="2000"/>
            </a:lvl8pPr>
            <a:lvl9pPr marL="365607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20" indent="0">
              <a:buNone/>
              <a:defRPr sz="1000"/>
            </a:lvl3pPr>
            <a:lvl4pPr marL="1371029" indent="0">
              <a:buNone/>
              <a:defRPr sz="900"/>
            </a:lvl4pPr>
            <a:lvl5pPr marL="1828039" indent="0">
              <a:buNone/>
              <a:defRPr sz="900"/>
            </a:lvl5pPr>
            <a:lvl6pPr marL="2285049" indent="0">
              <a:buNone/>
              <a:defRPr sz="900"/>
            </a:lvl6pPr>
            <a:lvl7pPr marL="2742059" indent="0">
              <a:buNone/>
              <a:defRPr sz="900"/>
            </a:lvl7pPr>
            <a:lvl8pPr marL="3199069" indent="0">
              <a:buNone/>
              <a:defRPr sz="900"/>
            </a:lvl8pPr>
            <a:lvl9pPr marL="3656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4EAA-8E5B-4EB8-BAF3-1B32799BF753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F828-907D-4011-BA67-C2FE240D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0539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 defTabSz="91402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4C6BFC-3ADC-4EB2-89E3-5B58F2626A02}" type="datetimeFigureOut">
              <a:rPr lang="en-US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 defTabSz="91402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 defTabSz="91402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FBF617-DA68-45DD-B0F1-D615E1841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4" indent="-228505" algn="l" defTabSz="914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4" indent="-228505" algn="l" defTabSz="914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4" indent="-228505" algn="l" defTabSz="914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3" indent="-228505" algn="l" defTabSz="914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0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0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9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9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9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9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9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8" algn="l" defTabSz="9140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hyperlink" Target="mailto:alexandrakent@hotmail.com" TargetMode="Externa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830355"/>
            <a:ext cx="6849626" cy="488464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2" tIns="9521" rIns="19042" bIns="9521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pic>
        <p:nvPicPr>
          <p:cNvPr id="2056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188" y="1657350"/>
            <a:ext cx="3937000" cy="3295650"/>
          </a:xfrm>
        </p:spPr>
      </p:pic>
      <p:sp>
        <p:nvSpPr>
          <p:cNvPr id="4" name="TextBox 3"/>
          <p:cNvSpPr txBox="1"/>
          <p:nvPr/>
        </p:nvSpPr>
        <p:spPr>
          <a:xfrm>
            <a:off x="0" y="57150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Xpey</a:t>
            </a: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’ Relational Environments</a:t>
            </a:r>
            <a:endParaRPr lang="en-US" sz="40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25"/>
          <p:cNvSpPr txBox="1">
            <a:spLocks noChangeArrowheads="1"/>
          </p:cNvSpPr>
          <p:nvPr/>
        </p:nvSpPr>
        <p:spPr bwMode="auto">
          <a:xfrm>
            <a:off x="0" y="838433"/>
            <a:ext cx="9144000" cy="8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2400" b="1" dirty="0">
                <a:latin typeface="Cambria" pitchFamily="18" charset="0"/>
              </a:rPr>
              <a:t>A Tree Model for Understanding Indigenous Health Equity</a:t>
            </a: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 dirty="0">
                <a:latin typeface="Cambria" pitchFamily="18" charset="0"/>
              </a:rPr>
              <a:t>Alexandra Kent- Equity Lens in Public Health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81600" y="4552950"/>
            <a:ext cx="3962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n w="25400">
                <a:solidFill>
                  <a:srgbClr val="9E0000"/>
                </a:solidFill>
              </a:ln>
              <a:latin typeface="Albertus MT" panose="020E0602030304020304" pitchFamily="34" charset="0"/>
              <a:cs typeface="+mn-cs"/>
            </a:endParaRPr>
          </a:p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n w="0">
                  <a:noFill/>
                </a:ln>
                <a:latin typeface="Candara" panose="020E0502030303020204" pitchFamily="34" charset="0"/>
                <a:ea typeface="BatangChe" panose="02030609000101010101" pitchFamily="49" charset="-127"/>
                <a:cs typeface="+mn-cs"/>
              </a:rPr>
              <a:t>Haida</a:t>
            </a:r>
            <a:r>
              <a:rPr lang="en-US" sz="1200" dirty="0">
                <a:ln w="0">
                  <a:noFill/>
                </a:ln>
                <a:latin typeface="Candara" panose="020E0502030303020204" pitchFamily="34" charset="0"/>
                <a:ea typeface="BatangChe" panose="02030609000101010101" pitchFamily="49" charset="-127"/>
                <a:cs typeface="+mn-cs"/>
              </a:rPr>
              <a:t> Tree by </a:t>
            </a:r>
            <a:r>
              <a:rPr lang="en-US" sz="1200" dirty="0" err="1">
                <a:ln w="0">
                  <a:noFill/>
                </a:ln>
                <a:latin typeface="Candara" panose="020E0502030303020204" pitchFamily="34" charset="0"/>
                <a:ea typeface="BatangChe" panose="02030609000101010101" pitchFamily="49" charset="-127"/>
                <a:cs typeface="+mn-cs"/>
              </a:rPr>
              <a:t>kireihiryu</a:t>
            </a:r>
            <a:r>
              <a:rPr lang="en-US" sz="1200" dirty="0">
                <a:ln w="0">
                  <a:noFill/>
                </a:ln>
                <a:latin typeface="Candara" panose="020E0502030303020204" pitchFamily="34" charset="0"/>
                <a:ea typeface="BatangChe" panose="02030609000101010101" pitchFamily="49" charset="-127"/>
                <a:cs typeface="+mn-cs"/>
              </a:rPr>
              <a:t> </a:t>
            </a:r>
          </a:p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n w="0">
                  <a:noFill/>
                </a:ln>
                <a:latin typeface="Candara" panose="020E0502030303020204" pitchFamily="34" charset="0"/>
                <a:ea typeface="BatangChe" panose="02030609000101010101" pitchFamily="49" charset="-127"/>
                <a:cs typeface="+mn-cs"/>
              </a:rPr>
              <a:t>http://kireihiryu.deviantart.com/art/Haida-Tree-173902964</a:t>
            </a:r>
            <a:endParaRPr lang="en-US" sz="1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544605"/>
            <a:ext cx="7315200" cy="517039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2" tIns="9521" rIns="19042" bIns="9521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389910" y="1143000"/>
            <a:ext cx="4696691" cy="3931845"/>
          </a:xfrm>
        </p:spPr>
      </p:pic>
      <p:sp>
        <p:nvSpPr>
          <p:cNvPr id="4" name="TextBox 3"/>
          <p:cNvSpPr txBox="1"/>
          <p:nvPr/>
        </p:nvSpPr>
        <p:spPr>
          <a:xfrm>
            <a:off x="0" y="-19050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Core Environments</a:t>
            </a:r>
            <a:endParaRPr lang="en-US" sz="40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07" b="33138"/>
          <a:stretch>
            <a:fillRect/>
          </a:stretch>
        </p:blipFill>
        <p:spPr>
          <a:xfrm>
            <a:off x="2389188" y="2857500"/>
            <a:ext cx="4697412" cy="914400"/>
          </a:xfrm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962400" y="2799423"/>
            <a:ext cx="1407537" cy="1143000"/>
            <a:chOff x="381000" y="1981200"/>
            <a:chExt cx="1609344" cy="1371599"/>
          </a:xfrm>
        </p:grpSpPr>
        <p:pic>
          <p:nvPicPr>
            <p:cNvPr id="11283" name="Picture 28" descr="Capture4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96" y="1981200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81000" y="2496236"/>
              <a:ext cx="1609344" cy="410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Communities</a:t>
              </a:r>
              <a:endParaRPr lang="en-US" sz="1400" dirty="0">
                <a:latin typeface="+mn-lt"/>
                <a:cs typeface="+mn-cs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985601" y="2786687"/>
            <a:ext cx="1406606" cy="1138431"/>
            <a:chOff x="381000" y="3429000"/>
            <a:chExt cx="1609344" cy="1371599"/>
          </a:xfrm>
        </p:grpSpPr>
        <p:pic>
          <p:nvPicPr>
            <p:cNvPr id="11281" name="Picture 32" descr="Capture4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52" y="3429000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81000" y="3916926"/>
              <a:ext cx="1609344" cy="4264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Institutions</a:t>
              </a:r>
              <a:endParaRPr lang="en-US" sz="1700" dirty="0">
                <a:latin typeface="+mn-lt"/>
                <a:cs typeface="+mn-cs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982528" y="2799423"/>
            <a:ext cx="1371599" cy="1143000"/>
            <a:chOff x="381000" y="4876800"/>
            <a:chExt cx="1609344" cy="1371599"/>
          </a:xfrm>
        </p:grpSpPr>
        <p:pic>
          <p:nvPicPr>
            <p:cNvPr id="11279" name="Picture 37" descr="Capture4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96" y="4876800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1000" y="5345668"/>
              <a:ext cx="1609344" cy="492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Systems</a:t>
              </a: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8728E-7 L -0.38524 -0.273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1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8802 -0.044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8728E-7 L -0.38559 0.18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9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544605"/>
            <a:ext cx="7315200" cy="517039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2" tIns="9521" rIns="19042" bIns="9521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466110" y="1143000"/>
            <a:ext cx="4696691" cy="3931845"/>
          </a:xfrm>
        </p:spPr>
      </p:pic>
      <p:sp>
        <p:nvSpPr>
          <p:cNvPr id="4" name="TextBox 3"/>
          <p:cNvSpPr txBox="1"/>
          <p:nvPr/>
        </p:nvSpPr>
        <p:spPr>
          <a:xfrm>
            <a:off x="0" y="-19050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Root Environments</a:t>
            </a:r>
            <a:endParaRPr lang="en-US" sz="40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2" b="-1747"/>
          <a:stretch>
            <a:fillRect/>
          </a:stretch>
        </p:blipFill>
        <p:spPr>
          <a:xfrm>
            <a:off x="2465388" y="3771900"/>
            <a:ext cx="4697412" cy="1371600"/>
          </a:xfrm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024743" y="3790947"/>
            <a:ext cx="1426234" cy="1205541"/>
            <a:chOff x="524256" y="3962400"/>
            <a:chExt cx="1609344" cy="1371599"/>
          </a:xfrm>
        </p:grpSpPr>
        <p:pic>
          <p:nvPicPr>
            <p:cNvPr id="12310" name="Picture 34" descr="Capture4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08" y="3962400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24256" y="4445913"/>
              <a:ext cx="1609344" cy="472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Historical</a:t>
              </a:r>
              <a:endParaRPr lang="en-US" sz="2000" dirty="0">
                <a:latin typeface="+mn-lt"/>
                <a:cs typeface="+mn-cs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003177" y="3790948"/>
            <a:ext cx="1447800" cy="1205541"/>
            <a:chOff x="1143000" y="5334001"/>
            <a:chExt cx="1609344" cy="1371599"/>
          </a:xfrm>
        </p:grpSpPr>
        <p:pic>
          <p:nvPicPr>
            <p:cNvPr id="12308" name="Picture 39" descr="Capture4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152" y="5334001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143000" y="5817513"/>
              <a:ext cx="1609344" cy="574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Political</a:t>
              </a:r>
              <a:endParaRPr lang="en-US" sz="2200" dirty="0">
                <a:latin typeface="+mn-lt"/>
                <a:cs typeface="+mn-cs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4015199" y="3790949"/>
            <a:ext cx="1423757" cy="1205541"/>
            <a:chOff x="6858000" y="5334000"/>
            <a:chExt cx="1609344" cy="1371599"/>
          </a:xfrm>
        </p:grpSpPr>
        <p:pic>
          <p:nvPicPr>
            <p:cNvPr id="12306" name="Picture 43" descr="Capture4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008" y="5334000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6858000" y="5791200"/>
              <a:ext cx="1609344" cy="5950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Social</a:t>
              </a:r>
              <a:endParaRPr lang="en-US" sz="2300" dirty="0">
                <a:latin typeface="+mn-lt"/>
                <a:cs typeface="+mn-cs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012521" y="3790950"/>
            <a:ext cx="1423757" cy="1205541"/>
            <a:chOff x="7534656" y="4038601"/>
            <a:chExt cx="1609344" cy="1371599"/>
          </a:xfrm>
        </p:grpSpPr>
        <p:pic>
          <p:nvPicPr>
            <p:cNvPr id="12304" name="Picture 46" descr="Capture4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952" y="4038601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7534656" y="4522113"/>
              <a:ext cx="1609344" cy="574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Cultural</a:t>
              </a:r>
              <a:endParaRPr lang="en-US" sz="2200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8889E-6 L -0.38473 -0.19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9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2136 0.01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31198 0.0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0.37499 -0.17778 " pathEditMode="relative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Preliminary Findings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" y="914400"/>
            <a:ext cx="6477000" cy="1314450"/>
            <a:chOff x="152400" y="1219200"/>
            <a:chExt cx="6477000" cy="17526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1219200"/>
              <a:ext cx="6477000" cy="1752600"/>
            </a:xfrm>
            <a:prstGeom prst="roundRect">
              <a:avLst/>
            </a:prstGeom>
            <a:solidFill>
              <a:srgbClr val="FFFFFF"/>
            </a:solidFill>
            <a:ln w="317500">
              <a:solidFill>
                <a:srgbClr val="9E0000"/>
              </a:solidFill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329" name="TextBox 11"/>
            <p:cNvSpPr txBox="1">
              <a:spLocks noChangeArrowheads="1"/>
            </p:cNvSpPr>
            <p:nvPr/>
          </p:nvSpPr>
          <p:spPr bwMode="auto">
            <a:xfrm>
              <a:off x="381000" y="1652825"/>
              <a:ext cx="604520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b="1" dirty="0" smtClean="0">
                  <a:latin typeface="Cambria" pitchFamily="18" charset="0"/>
                </a:rPr>
                <a:t>Conceptualize relational environments within the public health system using tree model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620655"/>
              </p:ext>
            </p:extLst>
          </p:nvPr>
        </p:nvGraphicFramePr>
        <p:xfrm>
          <a:off x="152400" y="895350"/>
          <a:ext cx="8839200" cy="419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Preliminary Findings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76200" y="64168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mbria" pitchFamily="18" charset="0"/>
              </a:rPr>
              <a:t>Relational </a:t>
            </a:r>
            <a:r>
              <a:rPr lang="en-US" altLang="en-US" b="1" dirty="0" smtClean="0">
                <a:latin typeface="Cambria" pitchFamily="18" charset="0"/>
              </a:rPr>
              <a:t>Environments in the Data</a:t>
            </a:r>
            <a:endParaRPr lang="en-US" altLang="en-US" b="1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77" y="0"/>
            <a:ext cx="5219445" cy="5143500"/>
          </a:xfrm>
          <a:prstGeom prst="ellipse">
            <a:avLst/>
          </a:prstGeom>
          <a:ln w="76200">
            <a:solidFill>
              <a:srgbClr val="FFFFFF">
                <a:alpha val="50196"/>
              </a:srgbClr>
            </a:solidFill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-3958" y="-1905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277" y="0"/>
              <a:ext cx="5334787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89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Preliminary Findings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" y="914400"/>
            <a:ext cx="6477000" cy="1314450"/>
            <a:chOff x="152400" y="1219200"/>
            <a:chExt cx="6477000" cy="17526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1219200"/>
              <a:ext cx="6477000" cy="1752600"/>
            </a:xfrm>
            <a:prstGeom prst="roundRect">
              <a:avLst/>
            </a:prstGeom>
            <a:solidFill>
              <a:srgbClr val="FFFFFF"/>
            </a:solidFill>
            <a:ln w="317500">
              <a:solidFill>
                <a:srgbClr val="9E0000"/>
              </a:solidFill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329" name="TextBox 11"/>
            <p:cNvSpPr txBox="1">
              <a:spLocks noChangeArrowheads="1"/>
            </p:cNvSpPr>
            <p:nvPr/>
          </p:nvSpPr>
          <p:spPr bwMode="auto">
            <a:xfrm>
              <a:off x="381000" y="1652825"/>
              <a:ext cx="604520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b="1" dirty="0" smtClean="0">
                  <a:latin typeface="Cambria" pitchFamily="18" charset="0"/>
                </a:rPr>
                <a:t>Conceptualize relational environments within the public health system using tree model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14600" y="2171700"/>
            <a:ext cx="6477000" cy="1390650"/>
            <a:chOff x="2514600" y="2895600"/>
            <a:chExt cx="6477000" cy="1651000"/>
          </a:xfrm>
        </p:grpSpPr>
        <p:sp>
          <p:nvSpPr>
            <p:cNvPr id="9" name="Rounded Rectangle 8"/>
            <p:cNvSpPr/>
            <p:nvPr/>
          </p:nvSpPr>
          <p:spPr>
            <a:xfrm>
              <a:off x="2514600" y="2895600"/>
              <a:ext cx="6477000" cy="1651000"/>
            </a:xfrm>
            <a:prstGeom prst="roundRect">
              <a:avLst/>
            </a:prstGeom>
            <a:solidFill>
              <a:srgbClr val="FFFFFF"/>
            </a:solidFill>
            <a:ln w="317500">
              <a:solidFill>
                <a:srgbClr val="9E0000"/>
              </a:solidFill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325" name="TextBox 12"/>
            <p:cNvSpPr txBox="1">
              <a:spLocks noChangeArrowheads="1"/>
            </p:cNvSpPr>
            <p:nvPr/>
          </p:nvSpPr>
          <p:spPr bwMode="auto">
            <a:xfrm>
              <a:off x="2743200" y="3326938"/>
              <a:ext cx="6019800" cy="76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b="1" dirty="0" smtClean="0">
                  <a:latin typeface="Cambria" pitchFamily="18" charset="0"/>
                </a:rPr>
                <a:t>Identify </a:t>
              </a:r>
              <a:r>
                <a:rPr lang="en-CA" altLang="en-US" sz="1800" b="1" dirty="0" smtClean="0">
                  <a:latin typeface="Cambria" pitchFamily="18" charset="0"/>
                </a:rPr>
                <a:t>barriers and facilitators to health equity for Indigenous peoples in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814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Barriers &amp; Facilitators to Health Equity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8628" l="1471" r="99338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9144000" cy="3919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219075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Accessibility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01955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Partnerships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88297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Collaboration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00161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mbria" panose="02040503050406030204" pitchFamily="18" charset="0"/>
              </a:rPr>
              <a:t>Integrated Service</a:t>
            </a:r>
          </a:p>
          <a:p>
            <a:pPr algn="ctr"/>
            <a:r>
              <a:rPr lang="en-US" sz="1200" b="1" dirty="0" smtClean="0">
                <a:latin typeface="Cambria" panose="02040503050406030204" pitchFamily="18" charset="0"/>
              </a:rPr>
              <a:t>Delivery</a:t>
            </a:r>
            <a:endParaRPr lang="en-US" sz="1200" b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218777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Location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36385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Cultural</a:t>
            </a:r>
          </a:p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Safety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42657" y="4857750"/>
            <a:ext cx="152400" cy="152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9683" y="4891246"/>
            <a:ext cx="152400" cy="152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250721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Cambria" panose="02040503050406030204" pitchFamily="18" charset="0"/>
              </a:rPr>
              <a:t>Community</a:t>
            </a:r>
          </a:p>
          <a:p>
            <a:pPr algn="ctr"/>
            <a:r>
              <a:rPr lang="en-US" sz="900" b="1" dirty="0" smtClean="0">
                <a:latin typeface="Cambria" panose="02040503050406030204" pitchFamily="18" charset="0"/>
              </a:rPr>
              <a:t>Based</a:t>
            </a:r>
            <a:endParaRPr lang="en-US" sz="900" b="1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303420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Cambria" panose="02040503050406030204" pitchFamily="18" charset="0"/>
              </a:rPr>
              <a:t>Relationship Building</a:t>
            </a:r>
            <a:endParaRPr lang="en-US" sz="900" b="1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3590151"/>
            <a:ext cx="72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mbria" panose="02040503050406030204" pitchFamily="18" charset="0"/>
              </a:rPr>
              <a:t>Stigma</a:t>
            </a:r>
            <a:endParaRPr lang="en-US" sz="1200" b="1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4566106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Cambria" panose="02040503050406030204" pitchFamily="18" charset="0"/>
              </a:rPr>
              <a:t>Trust</a:t>
            </a:r>
            <a:endParaRPr lang="en-US" sz="900" b="1" dirty="0">
              <a:latin typeface="Cambria" panose="0204050305040603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77200" y="3369863"/>
            <a:ext cx="152400" cy="152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971550"/>
            <a:ext cx="6400800" cy="2286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4000">
                <a:srgbClr val="FFC000"/>
              </a:gs>
              <a:gs pos="67000">
                <a:srgbClr val="FFFF00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0701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Frequent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90701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Less frequent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47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  <p:bldP spid="14" grpId="0"/>
      <p:bldP spid="7" grpId="0" animBg="1"/>
      <p:bldP spid="16" grpId="0" animBg="1"/>
      <p:bldP spid="17" grpId="0"/>
      <p:bldP spid="18" grpId="0"/>
      <p:bldP spid="19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Preliminary Findings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" y="3486150"/>
            <a:ext cx="6934199" cy="1447800"/>
            <a:chOff x="152400" y="4953000"/>
            <a:chExt cx="6629399" cy="15240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4953000"/>
              <a:ext cx="6477000" cy="1524000"/>
            </a:xfrm>
            <a:prstGeom prst="roundRect">
              <a:avLst/>
            </a:prstGeom>
            <a:solidFill>
              <a:srgbClr val="FFFFFF"/>
            </a:solidFill>
            <a:ln w="317500">
              <a:solidFill>
                <a:srgbClr val="9E0000"/>
              </a:solidFill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333" name="TextBox 6"/>
            <p:cNvSpPr txBox="1">
              <a:spLocks noChangeArrowheads="1"/>
            </p:cNvSpPr>
            <p:nvPr/>
          </p:nvSpPr>
          <p:spPr bwMode="auto">
            <a:xfrm>
              <a:off x="304799" y="5354053"/>
              <a:ext cx="647700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CA" altLang="en-US" sz="1800" b="1" dirty="0" smtClean="0">
                  <a:latin typeface="Cambria" pitchFamily="18" charset="0"/>
                </a:rPr>
                <a:t>Analyze the uptake and implementation of Indigenous health equity as a priority in BC health authorities</a:t>
              </a:r>
              <a:endParaRPr lang="en-US" altLang="en-US" sz="1800" b="1" dirty="0">
                <a:latin typeface="Cambria" pitchFamily="18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" y="914400"/>
            <a:ext cx="6477000" cy="1314450"/>
            <a:chOff x="152400" y="1219200"/>
            <a:chExt cx="6477000" cy="17526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1219200"/>
              <a:ext cx="6477000" cy="1752600"/>
            </a:xfrm>
            <a:prstGeom prst="roundRect">
              <a:avLst/>
            </a:prstGeom>
            <a:solidFill>
              <a:srgbClr val="FFFFFF"/>
            </a:solidFill>
            <a:ln w="317500">
              <a:solidFill>
                <a:srgbClr val="9E0000"/>
              </a:solidFill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329" name="TextBox 11"/>
            <p:cNvSpPr txBox="1">
              <a:spLocks noChangeArrowheads="1"/>
            </p:cNvSpPr>
            <p:nvPr/>
          </p:nvSpPr>
          <p:spPr bwMode="auto">
            <a:xfrm>
              <a:off x="381000" y="1652825"/>
              <a:ext cx="6045200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b="1" dirty="0" smtClean="0">
                  <a:latin typeface="Cambria" pitchFamily="18" charset="0"/>
                </a:rPr>
                <a:t>Conceptualize relational environments within the public health system using tree model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14600" y="2171700"/>
            <a:ext cx="6477000" cy="1390650"/>
            <a:chOff x="2514600" y="2895600"/>
            <a:chExt cx="6477000" cy="1651000"/>
          </a:xfrm>
        </p:grpSpPr>
        <p:sp>
          <p:nvSpPr>
            <p:cNvPr id="9" name="Rounded Rectangle 8"/>
            <p:cNvSpPr/>
            <p:nvPr/>
          </p:nvSpPr>
          <p:spPr>
            <a:xfrm>
              <a:off x="2514600" y="2895600"/>
              <a:ext cx="6477000" cy="1651000"/>
            </a:xfrm>
            <a:prstGeom prst="roundRect">
              <a:avLst/>
            </a:prstGeom>
            <a:solidFill>
              <a:srgbClr val="FFFFFF"/>
            </a:solidFill>
            <a:ln w="317500">
              <a:solidFill>
                <a:srgbClr val="9E0000"/>
              </a:solidFill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325" name="TextBox 12"/>
            <p:cNvSpPr txBox="1">
              <a:spLocks noChangeArrowheads="1"/>
            </p:cNvSpPr>
            <p:nvPr/>
          </p:nvSpPr>
          <p:spPr bwMode="auto">
            <a:xfrm>
              <a:off x="2743200" y="3326938"/>
              <a:ext cx="6019800" cy="76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b="1" dirty="0" smtClean="0">
                  <a:latin typeface="Cambria" pitchFamily="18" charset="0"/>
                </a:rPr>
                <a:t>Identify </a:t>
              </a:r>
              <a:r>
                <a:rPr lang="en-CA" altLang="en-US" sz="1800" b="1" dirty="0" smtClean="0">
                  <a:latin typeface="Cambria" pitchFamily="18" charset="0"/>
                </a:rPr>
                <a:t>barriers and facilitators to health equity for Indigenous peoples in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9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147048"/>
              </p:ext>
            </p:extLst>
          </p:nvPr>
        </p:nvGraphicFramePr>
        <p:xfrm>
          <a:off x="152400" y="742950"/>
          <a:ext cx="8839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Preliminary Findings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0" y="66675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mbria" pitchFamily="18" charset="0"/>
              </a:rPr>
              <a:t>Equity References in Data </a:t>
            </a:r>
            <a:r>
              <a:rPr lang="en-US" altLang="en-US" b="1" dirty="0">
                <a:latin typeface="Cambria" pitchFamily="18" charset="0"/>
              </a:rPr>
              <a:t>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619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15830"/>
              </p:ext>
            </p:extLst>
          </p:nvPr>
        </p:nvGraphicFramePr>
        <p:xfrm>
          <a:off x="152400" y="742950"/>
          <a:ext cx="8839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Preliminary Findings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0" y="66675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ambria" pitchFamily="18" charset="0"/>
              </a:rPr>
              <a:t>Indigenous References in Data </a:t>
            </a:r>
            <a:r>
              <a:rPr lang="en-US" altLang="en-US" b="1" dirty="0">
                <a:latin typeface="Cambria" pitchFamily="18" charset="0"/>
              </a:rPr>
              <a:t>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94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"/>
            <a:ext cx="9144000" cy="604003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Acknowledgements</a:t>
            </a:r>
            <a:endParaRPr lang="en-US" sz="38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27" descr="ELPH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1606"/>
            <a:ext cx="18288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 43"/>
          <p:cNvGrpSpPr>
            <a:grpSpLocks/>
          </p:cNvGrpSpPr>
          <p:nvPr/>
        </p:nvGrpSpPr>
        <p:grpSpPr bwMode="auto">
          <a:xfrm>
            <a:off x="1828800" y="1421607"/>
            <a:ext cx="1371600" cy="1853909"/>
            <a:chOff x="1752600" y="1752600"/>
            <a:chExt cx="1219200" cy="2283301"/>
          </a:xfrm>
        </p:grpSpPr>
        <p:sp>
          <p:nvSpPr>
            <p:cNvPr id="41" name="Rectangle 40"/>
            <p:cNvSpPr/>
            <p:nvPr/>
          </p:nvSpPr>
          <p:spPr>
            <a:xfrm>
              <a:off x="1752600" y="1752600"/>
              <a:ext cx="1219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091" name="Picture 33" descr="uv_hst_colo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" t="3751" r="69594"/>
            <a:stretch>
              <a:fillRect/>
            </a:stretch>
          </p:blipFill>
          <p:spPr bwMode="auto">
            <a:xfrm>
              <a:off x="1752600" y="1752600"/>
              <a:ext cx="1219200" cy="172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Box 34"/>
            <p:cNvSpPr txBox="1">
              <a:spLocks noChangeArrowheads="1"/>
            </p:cNvSpPr>
            <p:nvPr/>
          </p:nvSpPr>
          <p:spPr bwMode="auto">
            <a:xfrm>
              <a:off x="1752600" y="3239870"/>
              <a:ext cx="1219200" cy="79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University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of Victoria</a:t>
              </a:r>
            </a:p>
          </p:txBody>
        </p:sp>
      </p:grpSp>
      <p:pic>
        <p:nvPicPr>
          <p:cNvPr id="3081" name="Picture 16" descr="cihr_logo_big_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r="22794" b="38840"/>
          <a:stretch>
            <a:fillRect/>
          </a:stretch>
        </p:blipFill>
        <p:spPr bwMode="auto">
          <a:xfrm>
            <a:off x="0" y="3153966"/>
            <a:ext cx="1600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419225"/>
            <a:ext cx="5940425" cy="24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roup 10"/>
          <p:cNvGrpSpPr>
            <a:grpSpLocks/>
          </p:cNvGrpSpPr>
          <p:nvPr/>
        </p:nvGrpSpPr>
        <p:grpSpPr bwMode="auto">
          <a:xfrm>
            <a:off x="0" y="3839766"/>
            <a:ext cx="9144000" cy="732234"/>
            <a:chOff x="0" y="5881577"/>
            <a:chExt cx="9144000" cy="976423"/>
          </a:xfrm>
        </p:grpSpPr>
        <p:sp>
          <p:nvSpPr>
            <p:cNvPr id="7" name="Rectangle 6"/>
            <p:cNvSpPr/>
            <p:nvPr/>
          </p:nvSpPr>
          <p:spPr>
            <a:xfrm>
              <a:off x="2438400" y="5881577"/>
              <a:ext cx="2590800" cy="976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86" name="Picture 46" descr="main-cphfri-logo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90" b="23207"/>
            <a:stretch>
              <a:fillRect/>
            </a:stretch>
          </p:blipFill>
          <p:spPr bwMode="auto">
            <a:xfrm>
              <a:off x="4876800" y="5881577"/>
              <a:ext cx="4267200" cy="97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" t="20483" r="68521" b="20241"/>
            <a:stretch>
              <a:fillRect/>
            </a:stretch>
          </p:blipFill>
          <p:spPr bwMode="auto">
            <a:xfrm>
              <a:off x="0" y="5887940"/>
              <a:ext cx="2438400" cy="97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Box 5"/>
            <p:cNvSpPr txBox="1">
              <a:spLocks noChangeArrowheads="1"/>
            </p:cNvSpPr>
            <p:nvPr/>
          </p:nvSpPr>
          <p:spPr bwMode="auto">
            <a:xfrm>
              <a:off x="2438400" y="5943600"/>
              <a:ext cx="2438400" cy="86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Centre for Aboriginal Health Research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876800" y="5881577"/>
              <a:ext cx="0" cy="976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84" name="Picture 45" descr="cihr_logo_big_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0" r="49416"/>
          <a:stretch>
            <a:fillRect/>
          </a:stretch>
        </p:blipFill>
        <p:spPr bwMode="auto">
          <a:xfrm>
            <a:off x="1371600" y="3153966"/>
            <a:ext cx="1828800" cy="69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8" y="-4894"/>
            <a:ext cx="9177648" cy="5143500"/>
          </a:xfrm>
          <a:prstGeom prst="rect">
            <a:avLst/>
          </a:prstGeom>
        </p:spPr>
      </p:pic>
      <p:pic>
        <p:nvPicPr>
          <p:cNvPr id="1639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8541" r="2788" b="34685"/>
          <a:stretch>
            <a:fillRect/>
          </a:stretch>
        </p:blipFill>
        <p:spPr bwMode="auto">
          <a:xfrm>
            <a:off x="304801" y="2343150"/>
            <a:ext cx="8458199" cy="2406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Box 6"/>
          <p:cNvSpPr txBox="1">
            <a:spLocks noChangeArrowheads="1"/>
          </p:cNvSpPr>
          <p:nvPr/>
        </p:nvSpPr>
        <p:spPr bwMode="auto">
          <a:xfrm>
            <a:off x="457201" y="1019711"/>
            <a:ext cx="55625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chemeClr val="bg1"/>
                </a:solidFill>
                <a:latin typeface="Taffy" pitchFamily="2" charset="0"/>
              </a:rPr>
              <a:t>Phase </a:t>
            </a:r>
            <a:r>
              <a:rPr lang="en-US" altLang="en-US" sz="2000" dirty="0">
                <a:solidFill>
                  <a:schemeClr val="bg1"/>
                </a:solidFill>
                <a:latin typeface="Taffy" pitchFamily="2" charset="0"/>
              </a:rPr>
              <a:t>2 (follow-up)</a:t>
            </a:r>
          </a:p>
          <a:p>
            <a:pPr marL="342900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chemeClr val="bg1"/>
                </a:solidFill>
                <a:latin typeface="Taffy" pitchFamily="2" charset="0"/>
              </a:rPr>
              <a:t>Higher </a:t>
            </a:r>
            <a:r>
              <a:rPr lang="en-US" altLang="en-US" sz="2000" dirty="0">
                <a:solidFill>
                  <a:schemeClr val="bg1"/>
                </a:solidFill>
                <a:latin typeface="Taffy" pitchFamily="2" charset="0"/>
              </a:rPr>
              <a:t>level analysis</a:t>
            </a:r>
          </a:p>
          <a:p>
            <a:pPr marL="342900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chemeClr val="bg1"/>
                </a:solidFill>
                <a:latin typeface="Taffy" pitchFamily="2" charset="0"/>
              </a:rPr>
              <a:t>Stakeholder </a:t>
            </a:r>
            <a:r>
              <a:rPr lang="en-US" altLang="en-US" sz="2000" dirty="0">
                <a:solidFill>
                  <a:schemeClr val="bg1"/>
                </a:solidFill>
                <a:latin typeface="Taffy" pitchFamily="2" charset="0"/>
              </a:rPr>
              <a:t>engagement</a:t>
            </a:r>
          </a:p>
          <a:p>
            <a:pPr marL="342900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schemeClr val="bg1"/>
                </a:solidFill>
                <a:latin typeface="Taffy" pitchFamily="2" charset="0"/>
              </a:rPr>
              <a:t>Dissemination </a:t>
            </a:r>
            <a:r>
              <a:rPr lang="en-US" altLang="en-US" sz="2000" dirty="0">
                <a:solidFill>
                  <a:schemeClr val="bg1"/>
                </a:solidFill>
                <a:latin typeface="Taffy" pitchFamily="2" charset="0"/>
              </a:rPr>
              <a:t>(case reports and publications</a:t>
            </a:r>
            <a:r>
              <a:rPr lang="en-US" altLang="en-US" sz="2000" dirty="0" smtClean="0">
                <a:solidFill>
                  <a:schemeClr val="bg1"/>
                </a:solidFill>
                <a:latin typeface="Taffy" pitchFamily="2" charset="0"/>
              </a:rPr>
              <a:t>)</a:t>
            </a:r>
            <a:endParaRPr lang="en-US" altLang="en-US" sz="2000" dirty="0">
              <a:solidFill>
                <a:schemeClr val="bg1"/>
              </a:solidFill>
              <a:latin typeface="Taffy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66700"/>
            <a:ext cx="4114800" cy="85725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latin typeface="Taffy" pitchFamily="2" charset="0"/>
              </a:rPr>
              <a:t>What’s Next…</a:t>
            </a:r>
            <a:endParaRPr lang="en-US" b="1" i="1" dirty="0">
              <a:solidFill>
                <a:schemeClr val="bg1"/>
              </a:solidFill>
              <a:latin typeface="Taffy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20015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>
                <a:ln w="12700">
                  <a:solidFill>
                    <a:srgbClr val="FFFF99"/>
                  </a:solidFill>
                </a:ln>
                <a:solidFill>
                  <a:srgbClr val="FFFF99"/>
                </a:solidFill>
                <a:latin typeface="Taffy" pitchFamily="2" charset="0"/>
              </a:rPr>
              <a:t>Project Expansion</a:t>
            </a:r>
            <a:endParaRPr lang="en-US" altLang="en-US" sz="2000" b="1" dirty="0">
              <a:ln w="12700">
                <a:solidFill>
                  <a:srgbClr val="FFFF99"/>
                </a:solidFill>
              </a:ln>
              <a:solidFill>
                <a:srgbClr val="FFFF99"/>
              </a:solidFill>
              <a:latin typeface="Taffy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953000" y="902271"/>
            <a:ext cx="2743200" cy="983679"/>
          </a:xfrm>
          <a:prstGeom prst="cloudCallout">
            <a:avLst>
              <a:gd name="adj1" fmla="val -93560"/>
              <a:gd name="adj2" fmla="val 409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question-mark-background-for-powerpoint-53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7411" name="Picture 30" descr="composition.jpg"/>
          <p:cNvPicPr>
            <a:picLocks noChangeAspect="1"/>
          </p:cNvPicPr>
          <p:nvPr/>
        </p:nvPicPr>
        <p:blipFill>
          <a:blip r:embed="rId4"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9050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Questions?</a:t>
            </a:r>
            <a:endParaRPr lang="en-US" sz="40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0" y="857250"/>
            <a:ext cx="6096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0" y="1257300"/>
            <a:ext cx="5486400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b="1">
                <a:solidFill>
                  <a:srgbClr val="9E0000"/>
                </a:solidFill>
                <a:latin typeface="Cambria" pitchFamily="18" charset="0"/>
              </a:rPr>
              <a:t>Contact Information</a:t>
            </a: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000" b="1">
              <a:solidFill>
                <a:srgbClr val="9E0000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 b="1">
                <a:latin typeface="Cambria" pitchFamily="18" charset="0"/>
              </a:rPr>
              <a:t>Alexandra Kent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mbria" pitchFamily="18" charset="0"/>
              </a:rPr>
              <a:t>Email: </a:t>
            </a:r>
            <a:r>
              <a:rPr lang="en-US" altLang="en-US" sz="2400" b="1">
                <a:latin typeface="Cambria" pitchFamily="18" charset="0"/>
                <a:hlinkClick r:id="rId5"/>
              </a:rPr>
              <a:t>alexandrakent@hotmail.com</a:t>
            </a:r>
            <a:endParaRPr lang="en-US" altLang="en-US" sz="2400" b="1"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mbria" pitchFamily="18" charset="0"/>
              </a:rPr>
              <a:t>Phone: (604)316-2286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33400" y="57150"/>
            <a:ext cx="8077200" cy="600075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2" tIns="9521" rIns="19042" bIns="9521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Stem Themes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8" descr="Stem clou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8333"/>
          <a:stretch>
            <a:fillRect/>
          </a:stretch>
        </p:blipFill>
        <p:spPr bwMode="auto">
          <a:xfrm>
            <a:off x="1828800" y="1272778"/>
            <a:ext cx="5486400" cy="381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33400" y="57150"/>
            <a:ext cx="8077200" cy="600075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2" tIns="9521" rIns="19042" bIns="9521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Core Themes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0" name="Picture 8" descr="Stem clou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0" r="22783"/>
          <a:stretch>
            <a:fillRect/>
          </a:stretch>
        </p:blipFill>
        <p:spPr bwMode="auto">
          <a:xfrm>
            <a:off x="1676400" y="1213248"/>
            <a:ext cx="6045200" cy="387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33400" y="57150"/>
            <a:ext cx="8077200" cy="6000750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2" tIns="9521" rIns="19042" bIns="9521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Root Themes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8" descr="Stem clou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6730"/>
          <a:stretch>
            <a:fillRect/>
          </a:stretch>
        </p:blipFill>
        <p:spPr bwMode="auto">
          <a:xfrm>
            <a:off x="1676400" y="1104900"/>
            <a:ext cx="5791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24780" y="1214437"/>
            <a:ext cx="8462021" cy="3643313"/>
            <a:chOff x="224778" y="1619944"/>
            <a:chExt cx="8462022" cy="4857056"/>
          </a:xfrm>
        </p:grpSpPr>
        <p:sp>
          <p:nvSpPr>
            <p:cNvPr id="25" name="Oval 24"/>
            <p:cNvSpPr/>
            <p:nvPr/>
          </p:nvSpPr>
          <p:spPr>
            <a:xfrm>
              <a:off x="533400" y="1619944"/>
              <a:ext cx="8153400" cy="485705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4110" name="Group 12"/>
            <p:cNvGrpSpPr>
              <a:grpSpLocks/>
            </p:cNvGrpSpPr>
            <p:nvPr/>
          </p:nvGrpSpPr>
          <p:grpSpPr bwMode="auto">
            <a:xfrm>
              <a:off x="937100" y="1696143"/>
              <a:ext cx="7467602" cy="4704658"/>
              <a:chOff x="1863368" y="1953975"/>
              <a:chExt cx="4768766" cy="5022722"/>
            </a:xfrm>
          </p:grpSpPr>
          <p:sp>
            <p:nvSpPr>
              <p:cNvPr id="28" name="Flowchart: Decision 27"/>
              <p:cNvSpPr/>
              <p:nvPr/>
            </p:nvSpPr>
            <p:spPr>
              <a:xfrm>
                <a:off x="1863368" y="3255603"/>
                <a:ext cx="2335067" cy="2468879"/>
              </a:xfrm>
              <a:prstGeom prst="flowChartDecisi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dirty="0"/>
                  <a:t>Intersectoral collaboration</a:t>
                </a:r>
              </a:p>
            </p:txBody>
          </p:sp>
          <p:sp>
            <p:nvSpPr>
              <p:cNvPr id="29" name="Flowchart: Decision 28"/>
              <p:cNvSpPr/>
              <p:nvPr/>
            </p:nvSpPr>
            <p:spPr>
              <a:xfrm>
                <a:off x="3048000" y="1953975"/>
                <a:ext cx="2468880" cy="2468880"/>
              </a:xfrm>
              <a:prstGeom prst="flowChartDecision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dirty="0"/>
                  <a:t>Health equity priorities and strategies</a:t>
                </a:r>
              </a:p>
            </p:txBody>
          </p:sp>
          <p:sp>
            <p:nvSpPr>
              <p:cNvPr id="30" name="Flowchart: Decision 29"/>
              <p:cNvSpPr/>
              <p:nvPr/>
            </p:nvSpPr>
            <p:spPr>
              <a:xfrm>
                <a:off x="4343400" y="3255603"/>
                <a:ext cx="2288734" cy="2468880"/>
              </a:xfrm>
              <a:prstGeom prst="flowChartDecision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dirty="0"/>
                  <a:t>Power and ethics in public health </a:t>
                </a:r>
              </a:p>
            </p:txBody>
          </p:sp>
          <p:sp>
            <p:nvSpPr>
              <p:cNvPr id="31" name="Flowchart: Decision 30"/>
              <p:cNvSpPr/>
              <p:nvPr/>
            </p:nvSpPr>
            <p:spPr>
              <a:xfrm>
                <a:off x="3112938" y="4557228"/>
                <a:ext cx="2351335" cy="2419469"/>
              </a:xfrm>
              <a:prstGeom prst="flowChartDecision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dirty="0"/>
                  <a:t>Health equity tools</a:t>
                </a:r>
              </a:p>
            </p:txBody>
          </p:sp>
        </p:grpSp>
        <p:sp>
          <p:nvSpPr>
            <p:cNvPr id="4111" name="TextBox 26"/>
            <p:cNvSpPr txBox="1">
              <a:spLocks noChangeArrowheads="1"/>
            </p:cNvSpPr>
            <p:nvPr/>
          </p:nvSpPr>
          <p:spPr bwMode="auto">
            <a:xfrm rot="20076030">
              <a:off x="224778" y="2394998"/>
              <a:ext cx="3619862" cy="94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</a:rPr>
                <a:t>Integrated knowledge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</a:rPr>
                <a:t>translation and exchange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Flowchart: Decision 31"/>
          <p:cNvSpPr/>
          <p:nvPr/>
        </p:nvSpPr>
        <p:spPr>
          <a:xfrm>
            <a:off x="2763282" y="1257300"/>
            <a:ext cx="3866118" cy="1734404"/>
          </a:xfrm>
          <a:prstGeom prst="flowChartDecis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Health equity priorities and strategies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"/>
            <a:ext cx="9144000" cy="604003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ELPH Research Program</a:t>
            </a:r>
            <a:endParaRPr lang="en-US" sz="38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"/>
            <a:ext cx="9144000" cy="588615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Study 1: Health Equity Priorities &amp; Strategies</a:t>
            </a:r>
            <a:endParaRPr lang="en-US" sz="37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2400" y="857250"/>
            <a:ext cx="4419600" cy="41719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17500">
            <a:solidFill>
              <a:srgbClr val="C00000"/>
            </a:solidFill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30" name="TextBox 17"/>
          <p:cNvSpPr txBox="1">
            <a:spLocks noChangeArrowheads="1"/>
          </p:cNvSpPr>
          <p:nvPr/>
        </p:nvSpPr>
        <p:spPr bwMode="auto">
          <a:xfrm>
            <a:off x="381000" y="1047750"/>
            <a:ext cx="396240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Cambria" pitchFamily="18" charset="0"/>
              </a:rPr>
              <a:t> </a:t>
            </a:r>
            <a:r>
              <a:rPr lang="en-US" altLang="en-US" sz="1600" b="1" dirty="0">
                <a:latin typeface="Cambria" pitchFamily="18" charset="0"/>
              </a:rPr>
              <a:t>Purpose:</a:t>
            </a:r>
            <a:r>
              <a:rPr lang="en-US" altLang="en-US" sz="1600" dirty="0">
                <a:latin typeface="Cambria" pitchFamily="18" charset="0"/>
              </a:rPr>
              <a:t> 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Identify HA activity on health equity and inequity reduction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Determine whether and how health equity is prioritized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Explore the contextual influences on priorities and health equity plans/ strategies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Understand how and what explains changes over the course of the study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Emphasis on mental health and substance </a:t>
            </a:r>
            <a:r>
              <a:rPr lang="en-US" altLang="en-US" sz="1600" dirty="0" smtClean="0">
                <a:latin typeface="Cambria" pitchFamily="18" charset="0"/>
              </a:rPr>
              <a:t>use</a:t>
            </a:r>
            <a:endParaRPr lang="en-US" altLang="en-US" sz="1600" b="1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600" b="1" dirty="0">
                <a:latin typeface="Cambria" pitchFamily="18" charset="0"/>
              </a:rPr>
              <a:t>Case Studies: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Regional health authorities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Province-wide analysis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2000" y="857250"/>
            <a:ext cx="4419600" cy="41719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17500">
            <a:solidFill>
              <a:srgbClr val="C00000"/>
            </a:solidFill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34" name="TextBox 22"/>
          <p:cNvSpPr txBox="1">
            <a:spLocks noChangeArrowheads="1"/>
          </p:cNvSpPr>
          <p:nvPr/>
        </p:nvSpPr>
        <p:spPr bwMode="auto">
          <a:xfrm>
            <a:off x="4800600" y="1119753"/>
            <a:ext cx="3962400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2286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Cambria" pitchFamily="18" charset="0"/>
              </a:rPr>
              <a:t> </a:t>
            </a:r>
            <a:r>
              <a:rPr lang="en-US" altLang="en-US" sz="1600" b="1" dirty="0">
                <a:latin typeface="Cambria" pitchFamily="18" charset="0"/>
              </a:rPr>
              <a:t>Methodology:</a:t>
            </a:r>
            <a:r>
              <a:rPr lang="en-US" altLang="en-US" sz="1600" dirty="0">
                <a:latin typeface="Cambria" pitchFamily="18" charset="0"/>
              </a:rPr>
              <a:t> 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Baseline and follow-up analyses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Situational analysis and ordered maps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Social worlds/ arenas maps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Positional </a:t>
            </a:r>
            <a:r>
              <a:rPr lang="en-US" altLang="en-US" sz="1600" dirty="0" smtClean="0">
                <a:latin typeface="Cambria" pitchFamily="18" charset="0"/>
              </a:rPr>
              <a:t>maps</a:t>
            </a:r>
            <a:endParaRPr lang="en-US" altLang="en-US" sz="16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mbria" pitchFamily="18" charset="0"/>
              </a:rPr>
              <a:t>Documents: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Service Plans 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Strategic Plans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Aboriginal Health </a:t>
            </a:r>
            <a:r>
              <a:rPr lang="en-US" altLang="en-US" sz="1600" dirty="0" smtClean="0">
                <a:latin typeface="Cambria" pitchFamily="18" charset="0"/>
              </a:rPr>
              <a:t>Plans</a:t>
            </a:r>
            <a:endParaRPr lang="en-US" altLang="en-US" sz="16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mbria" pitchFamily="18" charset="0"/>
              </a:rPr>
              <a:t>Interviews and Focus Groups: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Frontline staff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Managers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Directors</a:t>
            </a:r>
          </a:p>
          <a:p>
            <a:pPr lvl="1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dirty="0">
                <a:latin typeface="Cambria" pitchFamily="18" charset="0"/>
              </a:rPr>
              <a:t>Senior executives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8763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90600" y="1885950"/>
            <a:ext cx="7355958" cy="1766248"/>
            <a:chOff x="990600" y="2514600"/>
            <a:chExt cx="7355958" cy="2354997"/>
          </a:xfrm>
        </p:grpSpPr>
        <p:sp>
          <p:nvSpPr>
            <p:cNvPr id="5" name="Rectangle 4"/>
            <p:cNvSpPr/>
            <p:nvPr/>
          </p:nvSpPr>
          <p:spPr>
            <a:xfrm>
              <a:off x="990600" y="2514600"/>
              <a:ext cx="7355958" cy="2354997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3048000"/>
              <a:ext cx="7331149" cy="381000"/>
            </a:xfrm>
            <a:prstGeom prst="rect">
              <a:avLst/>
            </a:prstGeom>
            <a:solidFill>
              <a:schemeClr val="accent4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0600" y="4038600"/>
              <a:ext cx="7331149" cy="381000"/>
            </a:xfrm>
            <a:prstGeom prst="rect">
              <a:avLst/>
            </a:prstGeom>
            <a:solidFill>
              <a:schemeClr val="accent4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Parallel Analyses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18"/>
          <p:cNvSpPr txBox="1">
            <a:spLocks noChangeArrowheads="1"/>
          </p:cNvSpPr>
          <p:nvPr/>
        </p:nvSpPr>
        <p:spPr bwMode="auto">
          <a:xfrm>
            <a:off x="1066800" y="1809750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>
                <a:ln w="31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Study 1: Health Equity Priorities and Strategies </a:t>
            </a:r>
            <a:endParaRPr lang="en-US" altLang="en-US" sz="2400" b="1" dirty="0">
              <a:ln w="3175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036674" y="2940992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3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Indigenous Analysis</a:t>
            </a:r>
            <a:endParaRPr lang="en-US" altLang="en-US" sz="23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031358" y="219075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3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Situational Analysis</a:t>
            </a:r>
            <a:endParaRPr lang="en-US" altLang="en-US" sz="23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1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969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Indigenous Analysis</a:t>
            </a:r>
            <a:endParaRPr lang="en-US" sz="52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429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5" name="Group 4"/>
          <p:cNvGrpSpPr>
            <a:grpSpLocks/>
          </p:cNvGrpSpPr>
          <p:nvPr/>
        </p:nvGrpSpPr>
        <p:grpSpPr bwMode="auto">
          <a:xfrm>
            <a:off x="685800" y="1200150"/>
            <a:ext cx="7696200" cy="3657600"/>
            <a:chOff x="228600" y="3505199"/>
            <a:chExt cx="7696200" cy="3493064"/>
          </a:xfrm>
        </p:grpSpPr>
        <p:sp>
          <p:nvSpPr>
            <p:cNvPr id="31" name="Rounded Rectangle 30"/>
            <p:cNvSpPr/>
            <p:nvPr/>
          </p:nvSpPr>
          <p:spPr>
            <a:xfrm>
              <a:off x="228600" y="3505199"/>
              <a:ext cx="7696200" cy="3493064"/>
            </a:xfrm>
            <a:prstGeom prst="roundRect">
              <a:avLst/>
            </a:prstGeom>
            <a:solidFill>
              <a:srgbClr val="FFFFFF"/>
            </a:solidFill>
            <a:ln w="317500">
              <a:solidFill>
                <a:srgbClr val="9E0000"/>
              </a:solidFill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179" name="TextBox 14"/>
            <p:cNvSpPr txBox="1">
              <a:spLocks noChangeArrowheads="1"/>
            </p:cNvSpPr>
            <p:nvPr/>
          </p:nvSpPr>
          <p:spPr bwMode="auto">
            <a:xfrm>
              <a:off x="685800" y="3750476"/>
              <a:ext cx="7086600" cy="290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mbria" pitchFamily="18" charset="0"/>
                </a:rPr>
                <a:t>Purpose:</a:t>
              </a:r>
            </a:p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dirty="0" smtClean="0">
                  <a:latin typeface="Cambria" pitchFamily="18" charset="0"/>
                </a:rPr>
                <a:t>Conceptualize relational environments within the public health system using tree model</a:t>
              </a:r>
            </a:p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dirty="0" smtClean="0">
                  <a:latin typeface="Cambria" pitchFamily="18" charset="0"/>
                </a:rPr>
                <a:t>Identify </a:t>
              </a:r>
              <a:r>
                <a:rPr lang="en-CA" altLang="en-US" sz="1800" dirty="0" smtClean="0">
                  <a:latin typeface="Cambria" pitchFamily="18" charset="0"/>
                </a:rPr>
                <a:t>barriers and </a:t>
              </a:r>
              <a:r>
                <a:rPr lang="en-CA" altLang="en-US" sz="1800" dirty="0">
                  <a:latin typeface="Cambria" pitchFamily="18" charset="0"/>
                </a:rPr>
                <a:t>facilitators to health equity for Indigenous peoples in BC</a:t>
              </a:r>
            </a:p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CA" altLang="en-US" sz="1800" dirty="0">
                  <a:latin typeface="Cambria" pitchFamily="18" charset="0"/>
                </a:rPr>
                <a:t>Analyze the uptake and implementation of </a:t>
              </a:r>
              <a:r>
                <a:rPr lang="en-CA" altLang="en-US" sz="1800" dirty="0" smtClean="0">
                  <a:latin typeface="Cambria" pitchFamily="18" charset="0"/>
                </a:rPr>
                <a:t>Indigenous health </a:t>
              </a:r>
              <a:r>
                <a:rPr lang="en-CA" altLang="en-US" sz="1800" dirty="0">
                  <a:latin typeface="Cambria" pitchFamily="18" charset="0"/>
                </a:rPr>
                <a:t>equity </a:t>
              </a:r>
              <a:r>
                <a:rPr lang="en-CA" altLang="en-US" sz="1800" dirty="0" smtClean="0">
                  <a:latin typeface="Cambria" pitchFamily="18" charset="0"/>
                </a:rPr>
                <a:t>as a priority </a:t>
              </a:r>
              <a:r>
                <a:rPr lang="en-CA" altLang="en-US" sz="1800" dirty="0">
                  <a:latin typeface="Cambria" pitchFamily="18" charset="0"/>
                </a:rPr>
                <a:t>in BC health authorities</a:t>
              </a:r>
              <a:endParaRPr lang="en-US" altLang="en-US" sz="1800" dirty="0">
                <a:latin typeface="Cambria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Cambria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mbria" pitchFamily="18" charset="0"/>
                </a:rPr>
                <a:t>Significance</a:t>
              </a:r>
            </a:p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dirty="0">
                  <a:latin typeface="Cambria" pitchFamily="18" charset="0"/>
                </a:rPr>
                <a:t>Pronounced inequity among BC’s Indigenous populations</a:t>
              </a:r>
            </a:p>
            <a:p>
              <a:pPr marL="228600" lvl="1" indent="0" eaLnBrk="1" hangingPunct="1">
                <a:spcBef>
                  <a:spcPct val="0"/>
                </a:spcBef>
                <a:buFont typeface="Wingdings" pitchFamily="2" charset="2"/>
                <a:buChar char="Ø"/>
              </a:pPr>
              <a:r>
                <a:rPr lang="en-US" altLang="en-US" sz="1800" dirty="0">
                  <a:latin typeface="Cambria" pitchFamily="18" charset="0"/>
                </a:rPr>
                <a:t>Culturally-relevant framework of analysis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question-mark-background-for-powerpoint-53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8195" name="Picture 30" descr="composition.jpg"/>
          <p:cNvPicPr>
            <a:picLocks noChangeAspect="1"/>
          </p:cNvPicPr>
          <p:nvPr/>
        </p:nvPicPr>
        <p:blipFill>
          <a:blip r:embed="rId4">
            <a:lum bright="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9050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What is Health Equity?</a:t>
            </a:r>
            <a:endParaRPr lang="en-US" sz="40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0" y="857250"/>
            <a:ext cx="6096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57250"/>
            <a:ext cx="5715000" cy="4171950"/>
          </a:xfrm>
        </p:spPr>
        <p:txBody>
          <a:bodyPr rtlCol="0">
            <a:normAutofit fontScale="70000" lnSpcReduction="20000"/>
          </a:bodyPr>
          <a:lstStyle/>
          <a:p>
            <a:pPr marL="342757" indent="-342757" defTabSz="9140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CA" sz="3300" b="1" dirty="0" smtClean="0">
                <a:solidFill>
                  <a:srgbClr val="9E0000"/>
                </a:solidFill>
                <a:latin typeface="Candara" pitchFamily="34" charset="0"/>
                <a:ea typeface="MS PGothic" charset="0"/>
                <a:cs typeface="MS PGothic" charset="0"/>
              </a:rPr>
              <a:t>Equity:</a:t>
            </a:r>
          </a:p>
          <a:p>
            <a:pPr marL="342757" indent="-342757" defTabSz="9140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Candara" pitchFamily="34" charset="0"/>
              </a:rPr>
              <a:t>“The absence of avoidable or remediable differences among groups of people, whether those groups are defined socially, economically, demographically, or geographically.”</a:t>
            </a:r>
          </a:p>
          <a:p>
            <a:pPr marL="342757" indent="-342757" defTabSz="9140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1200" b="1" dirty="0" smtClean="0">
              <a:latin typeface="Candara" pitchFamily="34" charset="0"/>
              <a:ea typeface="MS PGothic" charset="0"/>
              <a:cs typeface="MS PGothic" charset="0"/>
            </a:endParaRPr>
          </a:p>
          <a:p>
            <a:pPr marL="342757" indent="-342757" defTabSz="9140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CA" b="1" dirty="0" smtClean="0">
                <a:latin typeface="Candara" pitchFamily="34" charset="0"/>
                <a:ea typeface="MS PGothic" charset="0"/>
                <a:cs typeface="MS PGothic" charset="0"/>
              </a:rPr>
              <a:t>-World Health Organization, 2014</a:t>
            </a:r>
          </a:p>
          <a:p>
            <a:pPr marL="342757" indent="-342757" defTabSz="914020" eaLnBrk="1" fontAlgn="auto" hangingPunct="1">
              <a:spcAft>
                <a:spcPts val="0"/>
              </a:spcAft>
              <a:buFontTx/>
              <a:buNone/>
              <a:defRPr/>
            </a:pPr>
            <a:endParaRPr lang="en-CA" b="1" dirty="0" smtClean="0">
              <a:latin typeface="Candara" pitchFamily="34" charset="0"/>
              <a:ea typeface="MS PGothic" charset="0"/>
              <a:cs typeface="MS PGothic" charset="0"/>
            </a:endParaRPr>
          </a:p>
          <a:p>
            <a:pPr marL="342757" indent="-342757" defTabSz="9140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CA" sz="3300" b="1" dirty="0" smtClean="0">
                <a:solidFill>
                  <a:srgbClr val="9E0000"/>
                </a:solidFill>
                <a:latin typeface="Candara" pitchFamily="34" charset="0"/>
                <a:ea typeface="MS PGothic" charset="0"/>
                <a:cs typeface="MS PGothic" charset="0"/>
              </a:rPr>
              <a:t>Inequity:</a:t>
            </a:r>
          </a:p>
          <a:p>
            <a:pPr marL="342757" indent="-342757" defTabSz="9140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CA" b="1" dirty="0" smtClean="0">
                <a:latin typeface="Candara" pitchFamily="34" charset="0"/>
                <a:ea typeface="MS PGothic" charset="0"/>
                <a:cs typeface="MS PGothic" charset="0"/>
              </a:rPr>
              <a:t>“</a:t>
            </a:r>
            <a:r>
              <a:rPr lang="en-CA" altLang="ja-JP" b="1" dirty="0" smtClean="0">
                <a:latin typeface="Candara" pitchFamily="34" charset="0"/>
                <a:cs typeface="MS PGothic" charset="0"/>
              </a:rPr>
              <a:t>Differences in health which are not only unnecessary and avoidable, but, in addition, are considered unfair and unjust.</a:t>
            </a:r>
            <a:r>
              <a:rPr lang="en-CA" b="1" dirty="0" smtClean="0">
                <a:latin typeface="Candara" pitchFamily="34" charset="0"/>
                <a:ea typeface="MS PGothic" charset="0"/>
                <a:cs typeface="MS PGothic" charset="0"/>
              </a:rPr>
              <a:t>”</a:t>
            </a:r>
          </a:p>
          <a:p>
            <a:pPr marL="342757" indent="-342757" defTabSz="914020" eaLnBrk="1" fontAlgn="auto" hangingPunct="1">
              <a:spcAft>
                <a:spcPts val="0"/>
              </a:spcAft>
              <a:buFontTx/>
              <a:buNone/>
              <a:defRPr/>
            </a:pPr>
            <a:endParaRPr lang="en-CA" sz="1200" b="1" dirty="0" smtClean="0">
              <a:latin typeface="Candara" pitchFamily="34" charset="0"/>
              <a:ea typeface="MS PGothic" charset="0"/>
              <a:cs typeface="MS PGothic" charset="0"/>
            </a:endParaRPr>
          </a:p>
          <a:p>
            <a:pPr marL="342757" indent="-342757" defTabSz="9140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CA" b="1" dirty="0" smtClean="0">
                <a:latin typeface="Candara" pitchFamily="34" charset="0"/>
                <a:ea typeface="MS PGothic" charset="0"/>
                <a:cs typeface="MS PGothic" charset="0"/>
              </a:rPr>
              <a:t>-Margaret Whitehead, 1992, </a:t>
            </a:r>
            <a:r>
              <a:rPr lang="en-CA" altLang="ja-JP" b="1" i="1" dirty="0" smtClean="0">
                <a:latin typeface="Candara" pitchFamily="34" charset="0"/>
                <a:cs typeface="MS PGothic" charset="0"/>
              </a:rPr>
              <a:t>The Concepts and Principles of Equity in Health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544605"/>
            <a:ext cx="7315200" cy="517039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2" tIns="9521" rIns="19042" bIns="9521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1549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pic>
        <p:nvPicPr>
          <p:cNvPr id="922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9188" y="1143000"/>
            <a:ext cx="4697412" cy="3931444"/>
          </a:xfrm>
        </p:spPr>
      </p:pic>
      <p:sp>
        <p:nvSpPr>
          <p:cNvPr id="4" name="TextBox 3"/>
          <p:cNvSpPr txBox="1"/>
          <p:nvPr/>
        </p:nvSpPr>
        <p:spPr>
          <a:xfrm>
            <a:off x="0" y="22816"/>
            <a:ext cx="9144000" cy="942558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Indigenous </a:t>
            </a:r>
            <a:r>
              <a:rPr lang="en-US" sz="3000" b="1" dirty="0" smtClean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Framework </a:t>
            </a:r>
            <a:endParaRPr lang="en-US" sz="3000" b="1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of Relational Environments</a:t>
            </a:r>
            <a:endParaRPr lang="en-US" sz="30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1200150"/>
            <a:ext cx="2590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Stem Environments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647950"/>
            <a:ext cx="2590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Core Environments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4019550"/>
            <a:ext cx="2590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Root Environments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544605"/>
            <a:ext cx="7315200" cy="5170395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42" tIns="9521" rIns="19042" bIns="9521" anchor="ctr"/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  <a:effectLst>
            <a:softEdge rad="12700"/>
          </a:effectLst>
          <a:extLst/>
        </p:spPr>
        <p:txBody>
          <a:bodyPr rtlCol="0">
            <a:normAutofit fontScale="90000"/>
          </a:bodyPr>
          <a:lstStyle/>
          <a:p>
            <a:pPr defTabSz="91402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  <a:t/>
            </a:r>
            <a:br>
              <a:rPr lang="en-US" sz="11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</a:rPr>
            </a:br>
            <a:endParaRPr lang="en-US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389910" y="1143000"/>
            <a:ext cx="4696691" cy="3931845"/>
          </a:xfrm>
        </p:spPr>
      </p:pic>
      <p:sp>
        <p:nvSpPr>
          <p:cNvPr id="4" name="TextBox 3"/>
          <p:cNvSpPr txBox="1"/>
          <p:nvPr/>
        </p:nvSpPr>
        <p:spPr>
          <a:xfrm>
            <a:off x="0" y="-19050"/>
            <a:ext cx="9144000" cy="634781"/>
          </a:xfrm>
          <a:prstGeom prst="rect">
            <a:avLst/>
          </a:prstGeom>
          <a:noFill/>
          <a:effectLst>
            <a:softEdge rad="1270000"/>
          </a:effectLst>
        </p:spPr>
        <p:txBody>
          <a:bodyPr lIns="19042" tIns="9521" rIns="19042" bIns="9521">
            <a:spAutoFit/>
          </a:bodyPr>
          <a:lstStyle/>
          <a:p>
            <a:pPr algn="ctr" defTabSz="914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9E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+mn-cs"/>
              </a:rPr>
              <a:t>Stem Environments</a:t>
            </a:r>
            <a:endParaRPr lang="en-US" sz="4000" dirty="0">
              <a:ln>
                <a:solidFill>
                  <a:srgbClr val="9E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127000" cap="flat" cmpd="thickThin">
            <a:solidFill>
              <a:srgbClr val="9E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3"/>
          <a:stretch>
            <a:fillRect/>
          </a:stretch>
        </p:blipFill>
        <p:spPr>
          <a:xfrm>
            <a:off x="2389188" y="1143000"/>
            <a:ext cx="4697412" cy="1714500"/>
          </a:xfrm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919537" y="1757843"/>
            <a:ext cx="1609725" cy="1371600"/>
            <a:chOff x="6394704" y="1219200"/>
            <a:chExt cx="1609344" cy="1371599"/>
          </a:xfrm>
        </p:grpSpPr>
        <p:pic>
          <p:nvPicPr>
            <p:cNvPr id="10259" name="Picture 40" descr="Capture4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219200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394704" y="1447800"/>
              <a:ext cx="1609344" cy="1025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Non- Human</a:t>
              </a:r>
              <a:endParaRPr lang="en-US" sz="2200" dirty="0">
                <a:latin typeface="+mn-lt"/>
                <a:cs typeface="+mn-cs"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919537" y="1753170"/>
            <a:ext cx="1609725" cy="1358152"/>
            <a:chOff x="1752600" y="1066800"/>
            <a:chExt cx="1609344" cy="1371599"/>
          </a:xfrm>
        </p:grpSpPr>
        <p:pic>
          <p:nvPicPr>
            <p:cNvPr id="10257" name="Picture 45" descr="Capture4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752" y="1066800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1752600" y="1524000"/>
              <a:ext cx="1609344" cy="5950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Human</a:t>
              </a:r>
              <a:endParaRPr lang="en-US" sz="2300" dirty="0">
                <a:latin typeface="+mn-lt"/>
                <a:cs typeface="+mn-cs"/>
              </a:endParaRP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912775" y="1757843"/>
            <a:ext cx="1609725" cy="1358152"/>
            <a:chOff x="914400" y="2362201"/>
            <a:chExt cx="1609344" cy="1371599"/>
          </a:xfrm>
        </p:grpSpPr>
        <p:pic>
          <p:nvPicPr>
            <p:cNvPr id="10255" name="Picture 49" descr="Capture4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96" y="2362201"/>
              <a:ext cx="1431234" cy="137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914400" y="2819399"/>
              <a:ext cx="1609344" cy="574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0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ln>
                    <a:solidFill>
                      <a:srgbClr val="9E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+mn-cs"/>
                </a:rPr>
                <a:t>Symbolic</a:t>
              </a:r>
              <a:endParaRPr lang="en-US" sz="2200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498E-6 L -0.41667 -0.167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8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1065E-6 L -0.25834 -0.165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8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24 L -0.34843 0.069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3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22261</TotalTime>
  <Words>513</Words>
  <Application>Microsoft Office PowerPoint</Application>
  <PresentationFormat>On-screen Show (16:9)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Candara</vt:lpstr>
      <vt:lpstr>Calibri</vt:lpstr>
      <vt:lpstr>Taffy</vt:lpstr>
      <vt:lpstr>BatangChe</vt:lpstr>
      <vt:lpstr>Tekton Pro</vt:lpstr>
      <vt:lpstr>ＭＳ Ｐゴシック</vt:lpstr>
      <vt:lpstr>Wingdings</vt:lpstr>
      <vt:lpstr>Times New Roman</vt:lpstr>
      <vt:lpstr>Albertus MT</vt:lpstr>
      <vt:lpstr>Courier New</vt:lpstr>
      <vt:lpstr>Cambria</vt:lpstr>
      <vt:lpstr>Office Theme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What’s Next…</vt:lpstr>
      <vt:lpstr>PowerPoint Presentation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alexkent</dc:creator>
  <cp:lastModifiedBy>alexkent</cp:lastModifiedBy>
  <cp:revision>252</cp:revision>
  <dcterms:created xsi:type="dcterms:W3CDTF">2014-07-01T01:44:48Z</dcterms:created>
  <dcterms:modified xsi:type="dcterms:W3CDTF">2016-01-05T23:06:32Z</dcterms:modified>
</cp:coreProperties>
</file>